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85" r:id="rId2"/>
    <p:sldId id="256" r:id="rId3"/>
    <p:sldId id="257" r:id="rId4"/>
    <p:sldId id="259" r:id="rId5"/>
    <p:sldId id="260" r:id="rId6"/>
    <p:sldId id="258" r:id="rId7"/>
    <p:sldId id="262" r:id="rId8"/>
    <p:sldId id="264" r:id="rId9"/>
    <p:sldId id="265" r:id="rId10"/>
    <p:sldId id="266" r:id="rId11"/>
    <p:sldId id="267" r:id="rId12"/>
    <p:sldId id="268" r:id="rId13"/>
    <p:sldId id="270" r:id="rId14"/>
    <p:sldId id="271" r:id="rId15"/>
    <p:sldId id="272" r:id="rId16"/>
    <p:sldId id="273" r:id="rId17"/>
    <p:sldId id="274" r:id="rId18"/>
    <p:sldId id="275" r:id="rId19"/>
    <p:sldId id="276" r:id="rId20"/>
    <p:sldId id="277" r:id="rId2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Изменения таможенного законодательства РФ" id="{AFDB57BC-1384-45BF-8B15-7318B63695A1}">
          <p14:sldIdLst>
            <p14:sldId id="285"/>
            <p14:sldId id="256"/>
            <p14:sldId id="257"/>
            <p14:sldId id="259"/>
            <p14:sldId id="260"/>
            <p14:sldId id="258"/>
          </p14:sldIdLst>
        </p14:section>
        <p14:section name="Изменения Таможенного законодательства ДНР" id="{5420ABD8-684B-4896-BFE3-6186AC536898}">
          <p14:sldIdLst>
            <p14:sldId id="262"/>
            <p14:sldId id="264"/>
            <p14:sldId id="265"/>
            <p14:sldId id="266"/>
            <p14:sldId id="267"/>
            <p14:sldId id="268"/>
            <p14:sldId id="270"/>
            <p14:sldId id="271"/>
            <p14:sldId id="272"/>
            <p14:sldId id="273"/>
            <p14:sldId id="274"/>
            <p14:sldId id="275"/>
            <p14:sldId id="276"/>
            <p14:sldId id="277"/>
          </p14:sldIdLst>
        </p14:section>
        <p14:section name="Изменения таможенного законодательства Украины" id="{D79F8732-F879-42A4-B591-99B9872245A6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Средний стиль 2 — акцент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75DCB02-9BB8-47FD-8907-85C794F793BA}" styleName="Стиль из темы 1 - акцент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660"/>
  </p:normalViewPr>
  <p:slideViewPr>
    <p:cSldViewPr snapToGrid="0">
      <p:cViewPr varScale="1">
        <p:scale>
          <a:sx n="66" d="100"/>
          <a:sy n="66" d="100"/>
        </p:scale>
        <p:origin x="81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10/4/2021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10/4/2021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10/4/2021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/>
          <a:lstStyle/>
          <a:p>
            <a:r>
              <a:rPr lang="ru-RU" dirty="0" smtClean="0"/>
              <a:t>Тема:</a:t>
            </a:r>
            <a:br>
              <a:rPr lang="ru-RU" dirty="0" smtClean="0"/>
            </a:br>
            <a:r>
              <a:rPr lang="ru-RU" dirty="0" smtClean="0"/>
              <a:t>Международное </a:t>
            </a:r>
            <a:r>
              <a:rPr lang="ru-RU" dirty="0"/>
              <a:t>сотрудничество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245944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241947" y="750628"/>
            <a:ext cx="7902054" cy="56887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15.01.2020 года внесены изменения в Закон ДНР «О таможенном регулировании в Донецкой Народной Республике» </a:t>
            </a:r>
            <a:endParaRPr lang="ru-RU" sz="280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направленные </a:t>
            </a: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 </a:t>
            </a: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гармонизацию 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законодательства ДНР </a:t>
            </a:r>
            <a:endParaRPr lang="ru-RU" sz="280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 </a:t>
            </a: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положениями </a:t>
            </a:r>
            <a:r>
              <a:rPr lang="ru-RU" sz="2800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Таможенного кодекса Евразийского таможенного союза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вступившего 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силу </a:t>
            </a:r>
            <a:r>
              <a:rPr lang="ru-RU" sz="2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01.01.2018 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года в Российской Федерации. </a:t>
            </a:r>
            <a:endParaRPr lang="ru-RU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75581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2800" dirty="0"/>
              <a:t>15.01.2020 года Законом «О внесении изменений в Закон ДНР «О таможенном регулировании в Донецкой Народной Республике» </a:t>
            </a:r>
            <a:br>
              <a:rPr lang="ru-RU" sz="2800" dirty="0"/>
            </a:b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z="2800" dirty="0" smtClean="0"/>
              <a:t>введен </a:t>
            </a:r>
            <a:r>
              <a:rPr lang="ru-RU" sz="2800" dirty="0"/>
              <a:t>механизм контроля таможенной стоимости товаров с применением уровня индикативных цен </a:t>
            </a:r>
          </a:p>
          <a:p>
            <a:pPr lvl="0"/>
            <a:r>
              <a:rPr lang="ru-RU" sz="2800" dirty="0"/>
              <a:t>установлен упрощенный порядок пропуска товаров и транспортных средств через таможенную границу сопредельных государств, в частности </a:t>
            </a:r>
            <a:r>
              <a:rPr lang="ru-RU" sz="2800" dirty="0" smtClean="0"/>
              <a:t>Луганской Народной Республики</a:t>
            </a:r>
            <a:endParaRPr lang="ru-RU" sz="28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409050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91821" y="1088872"/>
            <a:ext cx="8052179" cy="460946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0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Народным Советом Донецкой Народной Республики  установлен упрощенный порядок пропуска товаров и транспортных средств через таможенную границу с Луганской Народной Республикой.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В случаях, когда декларант или уполномоченное им лицо сомневается в классификационном коде ввозимых им товаров, ошибка в котором может привести к нарушениям таможенного законодательства, ему предоставляется возможность направить письменное заявление в Таможенную службу для получения </a:t>
            </a:r>
            <a:r>
              <a:rPr lang="ru-RU" sz="2400" u="sng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предварительного решения о классификации товаров</a:t>
            </a:r>
            <a:r>
              <a:rPr lang="ru-RU" sz="20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согласно Товарной номенклатуре внешнеэкономической деятельности. В свою очередь Таможенная служба наделяется правом выдавать данные предварительные решения</a:t>
            </a:r>
            <a:endParaRPr lang="ru-RU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64501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132764" y="1203604"/>
            <a:ext cx="8270543" cy="40077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Ст. </a:t>
            </a:r>
            <a:r>
              <a:rPr lang="ru-RU" sz="2800" dirty="0" smtClean="0">
                <a:solidFill>
                  <a:srgbClr val="00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11 </a:t>
            </a:r>
            <a:r>
              <a:rPr lang="ru-RU" sz="2400" dirty="0" smtClean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Закона </a:t>
            </a:r>
            <a:r>
              <a:rPr lang="ru-RU" sz="24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ДНР «О таможенном регулировании в Донецкой Народной Республике» </a:t>
            </a:r>
            <a:r>
              <a:rPr lang="ru-RU" sz="2400" dirty="0">
                <a:solidFill>
                  <a:srgbClr val="00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«Основные термины</a:t>
            </a:r>
            <a:r>
              <a:rPr lang="ru-RU" dirty="0" smtClean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» </a:t>
            </a:r>
            <a:r>
              <a:rPr lang="ru-RU" sz="2400" dirty="0" smtClean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добавлена </a:t>
            </a:r>
            <a:r>
              <a:rPr lang="ru-RU" sz="24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п. 16.1, в котором раскрыто понятие индикативные цены.</a:t>
            </a:r>
            <a:endParaRPr lang="ru-RU" sz="2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Индикативные цены</a:t>
            </a:r>
            <a:r>
              <a:rPr lang="ru-RU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- фиксированные цены, отвечающие сложившимся или складывающимся ценам на соответствующий товар на рынке экспорта или импорта на момент осуществления экспортной или импортной операции с учётом условий поставки и условий осуществления расчётов, определенных нормативными правовыми актами Правительства.</a:t>
            </a:r>
            <a:endParaRPr lang="ru-RU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2510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68740"/>
            <a:ext cx="8596668" cy="846161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dirty="0"/>
              <a:t>Изменения от 15.01.2020 года предусматривают </a:t>
            </a:r>
            <a:r>
              <a:rPr lang="ru-RU" sz="2400" dirty="0" smtClean="0"/>
              <a:t/>
            </a:r>
            <a:br>
              <a:rPr lang="ru-RU" sz="2400" dirty="0" smtClean="0"/>
            </a:br>
            <a:r>
              <a:rPr lang="ru-RU" sz="2400" u="sng" dirty="0" smtClean="0"/>
              <a:t>наделение </a:t>
            </a:r>
            <a:r>
              <a:rPr lang="ru-RU" sz="2400" u="sng" dirty="0"/>
              <a:t>полномочиями Правительства</a:t>
            </a:r>
            <a:r>
              <a:rPr lang="ru-RU" sz="2400" dirty="0"/>
              <a:t/>
            </a:r>
            <a:br>
              <a:rPr lang="ru-RU" sz="2400" dirty="0"/>
            </a:b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705971"/>
            <a:ext cx="8596668" cy="4335392"/>
          </a:xfrm>
        </p:spPr>
        <p:txBody>
          <a:bodyPr>
            <a:normAutofit/>
          </a:bodyPr>
          <a:lstStyle/>
          <a:p>
            <a:pPr lvl="0"/>
            <a:r>
              <a:rPr lang="ru-RU" dirty="0" smtClean="0">
                <a:solidFill>
                  <a:schemeClr val="tx1"/>
                </a:solidFill>
              </a:rPr>
              <a:t>утверждать </a:t>
            </a:r>
            <a:r>
              <a:rPr lang="ru-RU" dirty="0">
                <a:solidFill>
                  <a:schemeClr val="tx1"/>
                </a:solidFill>
              </a:rPr>
              <a:t>положение о применении индикативных цен и перечень товаров, на которые устанавливаются индикативные цены для расчета таможенной стоимости. </a:t>
            </a:r>
          </a:p>
          <a:p>
            <a:pPr lvl="0"/>
            <a:r>
              <a:rPr lang="ru-RU" dirty="0">
                <a:solidFill>
                  <a:schemeClr val="tx1"/>
                </a:solidFill>
              </a:rPr>
              <a:t>устанавливать упрощённый порядок пропуска товаров, транспортных средств и иных предметов через таможенную границу Донецкой Народной Республики для сопредельных ДНР государств, например для ЛНР</a:t>
            </a:r>
            <a:r>
              <a:rPr lang="ru-RU" dirty="0" smtClean="0">
                <a:solidFill>
                  <a:schemeClr val="tx1"/>
                </a:solidFill>
              </a:rPr>
              <a:t>.</a:t>
            </a:r>
          </a:p>
          <a:p>
            <a:pPr lvl="0"/>
            <a:endParaRPr lang="ru-RU" dirty="0">
              <a:solidFill>
                <a:schemeClr val="tx1"/>
              </a:solidFill>
            </a:endParaRPr>
          </a:p>
          <a:p>
            <a:pPr marL="0" indent="0" algn="ctr">
              <a:buNone/>
            </a:pPr>
            <a:r>
              <a:rPr lang="ru-RU" dirty="0" smtClean="0">
                <a:solidFill>
                  <a:schemeClr val="tx1"/>
                </a:solidFill>
              </a:rPr>
              <a:t>Изменения </a:t>
            </a:r>
            <a:r>
              <a:rPr lang="ru-RU" dirty="0">
                <a:solidFill>
                  <a:schemeClr val="tx1"/>
                </a:solidFill>
              </a:rPr>
              <a:t>позволят предотвратить нарушение сроков таможенного оформления при проверке правильности классификации товаров согласно Товарной номенклатуре внешнеэкономической деятельности, а также исключить случаи уклонения юридических и физических лиц от уплаты таможенных платежей в полном объеме и от установленных мер нетарифного регулирования.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61873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599"/>
            <a:ext cx="8596668" cy="2297373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dirty="0"/>
              <a:t>Принято Постановление Правительства «О внесении изменений в Единый таможенный тариф Донецкой Народной Республики Временного положения о Едином таможенном тарифе Донецкой Народной Республики, утвержденного Постановлением Совета Министров Донецкой Народной Республики от 16 октября 2015 г. № 19-29». </a:t>
            </a:r>
            <a:br>
              <a:rPr lang="ru-RU" sz="2400" dirty="0"/>
            </a:b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3357349"/>
            <a:ext cx="8596668" cy="1774209"/>
          </a:xfrm>
        </p:spPr>
        <p:txBody>
          <a:bodyPr>
            <a:normAutofit fontScale="85000" lnSpcReduction="10000"/>
          </a:bodyPr>
          <a:lstStyle/>
          <a:p>
            <a:pPr marL="0" indent="0" algn="ctr" fontAlgn="base">
              <a:buNone/>
            </a:pPr>
            <a:r>
              <a:rPr lang="ru-RU" sz="2800" dirty="0" smtClean="0">
                <a:solidFill>
                  <a:schemeClr val="tx1"/>
                </a:solidFill>
              </a:rPr>
              <a:t>Постановление </a:t>
            </a:r>
            <a:r>
              <a:rPr lang="ru-RU" sz="2800" dirty="0">
                <a:solidFill>
                  <a:schemeClr val="tx1"/>
                </a:solidFill>
              </a:rPr>
              <a:t>направлено на гармонизацию таможенного законодательства Донецкой Народной Республики и Российской Федерации на основе Единой товарной номенклатуры внешнеэкономической деятельности Евразийского экономического союза.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1124791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68740" y="469985"/>
            <a:ext cx="8475260" cy="57020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9263" algn="just" fontAlgn="base">
              <a:lnSpc>
                <a:spcPct val="115000"/>
              </a:lnSpc>
              <a:spcAft>
                <a:spcPts val="750"/>
              </a:spcAft>
            </a:pPr>
            <a:r>
              <a:rPr lang="ru-RU" dirty="0"/>
              <a:t>Постановление Правительства «О внесении изменений в Единый таможенный тариф Донецкой Народной Республики Временного положения о Едином таможенном тарифе Донецкой Народной Республики, утвержденного Постановлением Совета Министров Донецкой Народной Республики от 16 октября 2015 г. № 19-29</a:t>
            </a:r>
            <a:r>
              <a:rPr lang="ru-RU" dirty="0" smtClean="0"/>
              <a:t>»</a:t>
            </a:r>
            <a:r>
              <a:rPr lang="ru-RU" dirty="0" smtClean="0">
                <a:latin typeface="Roboto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 fontAlgn="base">
              <a:lnSpc>
                <a:spcPct val="115000"/>
              </a:lnSpc>
              <a:spcAft>
                <a:spcPts val="750"/>
              </a:spcAft>
            </a:pPr>
            <a:r>
              <a:rPr lang="ru-RU" u="sng" dirty="0" smtClean="0">
                <a:latin typeface="Roboto"/>
                <a:ea typeface="Times New Roman" panose="02020603050405020304" pitchFamily="18" charset="0"/>
                <a:cs typeface="Times New Roman" panose="02020603050405020304" pitchFamily="18" charset="0"/>
              </a:rPr>
              <a:t>устанавливает</a:t>
            </a:r>
            <a:r>
              <a:rPr lang="ru-RU" u="sng" dirty="0">
                <a:latin typeface="Roboto"/>
                <a:ea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ru-RU" sz="1600" u="sng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 fontAlgn="base">
              <a:lnSpc>
                <a:spcPct val="115000"/>
              </a:lnSpc>
              <a:spcAft>
                <a:spcPts val="750"/>
              </a:spcAft>
            </a:pPr>
            <a:r>
              <a:rPr lang="ru-RU" dirty="0">
                <a:latin typeface="Roboto"/>
                <a:ea typeface="Times New Roman" panose="02020603050405020304" pitchFamily="18" charset="0"/>
                <a:cs typeface="Times New Roman" panose="02020603050405020304" pitchFamily="18" charset="0"/>
              </a:rPr>
              <a:t>при осуществлении таможенного дела в Республике применяются Пояснения к единой товарной номенклатуре внешнеэкономической деятельности Евразийского экономического союза в редакции Рекомендаций Коллегии Евразийской экономической комиссии от 24 июля 2018 года № 12.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 fontAlgn="base">
              <a:lnSpc>
                <a:spcPct val="115000"/>
              </a:lnSpc>
              <a:spcAft>
                <a:spcPts val="750"/>
              </a:spcAft>
            </a:pPr>
            <a:r>
              <a:rPr lang="ru-RU" u="sng" dirty="0">
                <a:latin typeface="Roboto"/>
                <a:ea typeface="Times New Roman" panose="02020603050405020304" pitchFamily="18" charset="0"/>
                <a:cs typeface="Times New Roman" panose="02020603050405020304" pitchFamily="18" charset="0"/>
              </a:rPr>
              <a:t>предусматривает</a:t>
            </a:r>
            <a:r>
              <a:rPr lang="ru-RU" dirty="0">
                <a:latin typeface="Roboto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 fontAlgn="base">
              <a:lnSpc>
                <a:spcPct val="115000"/>
              </a:lnSpc>
              <a:spcAft>
                <a:spcPts val="750"/>
              </a:spcAft>
            </a:pPr>
            <a:r>
              <a:rPr lang="ru-RU" dirty="0">
                <a:latin typeface="Roboto"/>
                <a:ea typeface="Times New Roman" panose="02020603050405020304" pitchFamily="18" charset="0"/>
                <a:cs typeface="Times New Roman" panose="02020603050405020304" pitchFamily="18" charset="0"/>
              </a:rPr>
              <a:t>отмену ограничений по ввозу гражданами через административную границу между ДНР и ЛНР товаров продовольственной группы, ввозимых для личного пользования. 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350645" marR="2070100" algn="ctr" fontAlgn="base">
              <a:lnSpc>
                <a:spcPct val="115000"/>
              </a:lnSpc>
              <a:spcAft>
                <a:spcPts val="750"/>
              </a:spcAft>
            </a:pPr>
            <a:r>
              <a:rPr lang="ru-RU" dirty="0">
                <a:latin typeface="Roboto"/>
                <a:ea typeface="Times New Roman" panose="02020603050405020304" pitchFamily="18" charset="0"/>
                <a:cs typeface="Times New Roman" panose="02020603050405020304" pitchFamily="18" charset="0"/>
              </a:rPr>
              <a:t>Проект гармонизирован с законодательством Луганской Народной Республики.</a:t>
            </a:r>
            <a:endParaRPr lang="ru-RU" sz="16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27891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599"/>
            <a:ext cx="8596668" cy="2979761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u="sng" dirty="0" smtClean="0"/>
              <a:t>Торговые отношения с Луганской </a:t>
            </a:r>
            <a:r>
              <a:rPr lang="ru-RU" sz="2400" u="sng" dirty="0"/>
              <a:t>Народной </a:t>
            </a:r>
            <a:r>
              <a:rPr lang="ru-RU" sz="2400" u="sng" dirty="0" smtClean="0"/>
              <a:t>Республикой</a:t>
            </a:r>
            <a:r>
              <a:rPr lang="ru-RU" sz="2400" dirty="0" smtClean="0">
                <a:solidFill>
                  <a:schemeClr val="tx1"/>
                </a:solidFill>
              </a:rPr>
              <a:t/>
            </a:r>
            <a:br>
              <a:rPr lang="ru-RU" sz="2400" dirty="0" smtClean="0">
                <a:solidFill>
                  <a:schemeClr val="tx1"/>
                </a:solidFill>
              </a:rPr>
            </a:br>
            <a:r>
              <a:rPr lang="ru-RU" sz="2400" dirty="0" smtClean="0">
                <a:solidFill>
                  <a:schemeClr val="tx1"/>
                </a:solidFill>
              </a:rPr>
              <a:t>Принято </a:t>
            </a:r>
            <a:r>
              <a:rPr lang="ru-RU" sz="2400" dirty="0">
                <a:solidFill>
                  <a:schemeClr val="tx1"/>
                </a:solidFill>
              </a:rPr>
              <a:t>Постановление «О внесении изменений в Постановление Президиума Совета Министров Донецкой Народной Республики от 27 марта 2017 г. № 4-9 «О порядке перемещения субъектами хозяйствования Луганской Народной Республики и Донецкой Народной Республики товаров и иных предметов через административную границу между Донецкой Народной Республикой и Луганской Народной Республикой».</a:t>
            </a:r>
            <a:r>
              <a:rPr lang="ru-RU" sz="2400" dirty="0"/>
              <a:t/>
            </a:r>
            <a:br>
              <a:rPr lang="ru-RU" sz="2400" dirty="0"/>
            </a:b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3848669"/>
            <a:ext cx="8596668" cy="2511187"/>
          </a:xfrm>
        </p:spPr>
        <p:txBody>
          <a:bodyPr>
            <a:normAutofit lnSpcReduction="10000"/>
          </a:bodyPr>
          <a:lstStyle/>
          <a:p>
            <a:pPr marL="0" indent="0" algn="ctr" fontAlgn="base">
              <a:buNone/>
            </a:pPr>
            <a:r>
              <a:rPr lang="ru-RU" dirty="0" smtClean="0"/>
              <a:t>Постановление </a:t>
            </a:r>
            <a:r>
              <a:rPr lang="ru-RU" dirty="0"/>
              <a:t>предусматривает введение тарифной преференции в виде </a:t>
            </a:r>
            <a:r>
              <a:rPr lang="ru-RU" sz="2800" dirty="0"/>
              <a:t>освобождения от оплаты ввозной таможенной пошлины </a:t>
            </a:r>
            <a:r>
              <a:rPr lang="ru-RU" dirty="0"/>
              <a:t>в отношении  товаров, произведенных в третьих странах, </a:t>
            </a:r>
            <a:r>
              <a:rPr lang="ru-RU" u="sng" dirty="0"/>
              <a:t>которые ввозятся с территории Луганской Народной Республики</a:t>
            </a:r>
            <a:r>
              <a:rPr lang="ru-RU" dirty="0"/>
              <a:t>, при условии, что такие товары ранее были выпущены в свободное обращение на территории Луганской Народной Республики и в отношении них были уплачены ввозные таможенные пошлины в бюджет Луганской Народной Республики</a:t>
            </a:r>
            <a:r>
              <a:rPr lang="ru-RU" dirty="0" smtClean="0"/>
              <a:t>.</a:t>
            </a:r>
          </a:p>
          <a:p>
            <a:pPr marL="0" indent="0" fontAlgn="base">
              <a:buNone/>
            </a:pPr>
            <a:endParaRPr lang="ru-RU" dirty="0"/>
          </a:p>
          <a:p>
            <a:pPr marL="0" indent="0" fontAlgn="base">
              <a:buNone/>
            </a:pP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759263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784142" y="286603"/>
            <a:ext cx="6489859" cy="1978925"/>
          </a:xfrm>
        </p:spPr>
        <p:txBody>
          <a:bodyPr>
            <a:normAutofit fontScale="90000"/>
          </a:bodyPr>
          <a:lstStyle/>
          <a:p>
            <a:r>
              <a:rPr lang="ru-RU" sz="2400" dirty="0"/>
              <a:t>Правительством утвержден Порядок перемещения субъектами хозяйствования ЛНР и ДНР товаров и иных предметов через административную границу между Республиками железнодорожным транспортом. </a:t>
            </a:r>
            <a:br>
              <a:rPr lang="ru-RU" sz="2400" dirty="0"/>
            </a:b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2538482"/>
            <a:ext cx="8596668" cy="3152633"/>
          </a:xfrm>
        </p:spPr>
        <p:txBody>
          <a:bodyPr>
            <a:normAutofit/>
          </a:bodyPr>
          <a:lstStyle/>
          <a:p>
            <a:pPr fontAlgn="base"/>
            <a:r>
              <a:rPr lang="ru-RU" sz="2400" dirty="0" smtClean="0">
                <a:solidFill>
                  <a:schemeClr val="tx1"/>
                </a:solidFill>
              </a:rPr>
              <a:t>Принятие </a:t>
            </a:r>
            <a:r>
              <a:rPr lang="ru-RU" sz="2400" dirty="0">
                <a:solidFill>
                  <a:schemeClr val="tx1"/>
                </a:solidFill>
              </a:rPr>
              <a:t>соответствующего Постановления связано с необходимостью </a:t>
            </a:r>
            <a:r>
              <a:rPr lang="ru-RU" sz="2400" i="1" u="sng" dirty="0">
                <a:solidFill>
                  <a:srgbClr val="FF0000"/>
                </a:solidFill>
              </a:rPr>
              <a:t>устранения существующих барьеров и ограничений во взаимной торговле с Луганской Народной Республикой</a:t>
            </a:r>
            <a:r>
              <a:rPr lang="ru-RU" sz="2400" dirty="0">
                <a:solidFill>
                  <a:schemeClr val="tx1"/>
                </a:solidFill>
              </a:rPr>
              <a:t>, ускорения процесса таможенного оформления товаров, перемещаемых через административную границу железнодорожным транспортом.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617326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20371" y="382137"/>
            <a:ext cx="4722126" cy="1548263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/>
              <a:t>Импорт алкогольной продукции или табачных изделий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3312163"/>
          </a:xfrm>
        </p:spPr>
        <p:txBody>
          <a:bodyPr/>
          <a:lstStyle/>
          <a:p>
            <a:pPr marL="0" indent="0" algn="ctr" fontAlgn="base">
              <a:buNone/>
            </a:pPr>
            <a:r>
              <a:rPr lang="ru-RU" dirty="0" smtClean="0"/>
              <a:t>Правительством </a:t>
            </a:r>
            <a:r>
              <a:rPr lang="ru-RU" dirty="0"/>
              <a:t>внесены изменения в Порядок лицензирования импорта алкогольной продукции и табачных изделий на территорию Донецкой Народной Республики, утвержденный Постановлением Совета Министров Донецкой Народной Республики от 10 марта 2017 года № 3-47. </a:t>
            </a:r>
            <a:endParaRPr lang="ru-RU" dirty="0" smtClean="0"/>
          </a:p>
          <a:p>
            <a:pPr marL="0" indent="0" algn="ctr" fontAlgn="base">
              <a:buNone/>
            </a:pPr>
            <a:r>
              <a:rPr lang="ru-RU" dirty="0" smtClean="0"/>
              <a:t>Изменения </a:t>
            </a:r>
            <a:r>
              <a:rPr lang="ru-RU" dirty="0"/>
              <a:t>касаются </a:t>
            </a:r>
            <a:endParaRPr lang="ru-RU" dirty="0" smtClean="0"/>
          </a:p>
          <a:p>
            <a:pPr marL="0" indent="0" algn="ctr" fontAlgn="base">
              <a:buNone/>
            </a:pPr>
            <a:r>
              <a:rPr lang="ru-RU" i="1" u="sng" dirty="0" smtClean="0">
                <a:solidFill>
                  <a:srgbClr val="FF0000"/>
                </a:solidFill>
              </a:rPr>
              <a:t>установления </a:t>
            </a:r>
            <a:r>
              <a:rPr lang="ru-RU" i="1" u="sng" dirty="0">
                <a:solidFill>
                  <a:srgbClr val="FF0000"/>
                </a:solidFill>
              </a:rPr>
              <a:t>гарантийной суммы для субъектов хозяйствования</a:t>
            </a:r>
            <a:r>
              <a:rPr lang="ru-RU" i="1" u="sng" dirty="0"/>
              <a:t>, </a:t>
            </a:r>
            <a:r>
              <a:rPr lang="ru-RU" dirty="0"/>
              <a:t>осуществляющих импорт алкогольной продукции или табачных изделий, на основании действующей лицензии и для субъектов хозяйствования, которые подали заявление на получение лицензии на право импорта алкогольной продукции или табачных изделий.</a:t>
            </a:r>
          </a:p>
          <a:p>
            <a:pPr algn="ct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91445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07067" y="978794"/>
            <a:ext cx="7766936" cy="2034862"/>
          </a:xfrm>
        </p:spPr>
        <p:txBody>
          <a:bodyPr/>
          <a:lstStyle/>
          <a:p>
            <a:pPr algn="just"/>
            <a:r>
              <a:rPr lang="ru-RU" sz="2000" dirty="0">
                <a:solidFill>
                  <a:srgbClr val="FF0000"/>
                </a:solidFill>
                <a:latin typeface="Arial Black" panose="020B0A04020102020204" pitchFamily="34" charset="0"/>
              </a:rPr>
              <a:t>1 января 2018 года вступил в силу </a:t>
            </a:r>
            <a:r>
              <a:rPr lang="ru-RU" sz="2000" dirty="0" smtClean="0">
                <a:solidFill>
                  <a:srgbClr val="FF0000"/>
                </a:solidFill>
                <a:latin typeface="Arial Black" panose="020B0A04020102020204" pitchFamily="34" charset="0"/>
              </a:rPr>
              <a:t>Таможенный кодекс </a:t>
            </a:r>
            <a:r>
              <a:rPr lang="ru-RU" sz="2000" dirty="0">
                <a:solidFill>
                  <a:srgbClr val="FF0000"/>
                </a:solidFill>
                <a:latin typeface="Arial Black" panose="020B0A04020102020204" pitchFamily="34" charset="0"/>
              </a:rPr>
              <a:t>Евразийского экономического союза</a:t>
            </a:r>
            <a:br>
              <a:rPr lang="ru-RU" sz="2000" dirty="0">
                <a:solidFill>
                  <a:srgbClr val="FF0000"/>
                </a:solidFill>
                <a:latin typeface="Arial Black" panose="020B0A04020102020204" pitchFamily="34" charset="0"/>
              </a:rPr>
            </a:br>
            <a:r>
              <a:rPr lang="ru-RU" sz="2000" dirty="0">
                <a:solidFill>
                  <a:srgbClr val="FF0000"/>
                </a:solidFill>
                <a:latin typeface="Arial Black" panose="020B0A04020102020204" pitchFamily="34" charset="0"/>
              </a:rPr>
              <a:t> (далее ТК ЕАЭС) и заменил Таможенный кодекс Таможенного союза (ТК ТС). 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738647" y="3567448"/>
            <a:ext cx="7535355" cy="2524259"/>
          </a:xfrm>
        </p:spPr>
        <p:txBody>
          <a:bodyPr>
            <a:normAutofit/>
          </a:bodyPr>
          <a:lstStyle/>
          <a:p>
            <a:pPr algn="l"/>
            <a:r>
              <a:rPr lang="ru-RU" dirty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ТК ЕАЭС</a:t>
            </a:r>
            <a:r>
              <a:rPr lang="ru-RU" dirty="0" smtClean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 обеспечивает: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dirty="0" smtClean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 </a:t>
            </a:r>
            <a:r>
              <a:rPr lang="ru-RU" dirty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единое таможенное регулирование на территории Евразийского экономического союза (ЕАЭС</a:t>
            </a:r>
            <a:r>
              <a:rPr lang="ru-RU" dirty="0" smtClean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)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dirty="0" smtClean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 </a:t>
            </a:r>
            <a:r>
              <a:rPr lang="ru-RU" dirty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упрощение прохождения таможенных </a:t>
            </a:r>
            <a:r>
              <a:rPr lang="ru-RU" dirty="0" smtClean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формальностей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dirty="0" smtClean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создание </a:t>
            </a:r>
            <a:r>
              <a:rPr lang="ru-RU" dirty="0">
                <a:solidFill>
                  <a:schemeClr val="accent5">
                    <a:lumMod val="75000"/>
                  </a:schemeClr>
                </a:solidFill>
                <a:latin typeface="Arial Black" panose="020B0A04020102020204" pitchFamily="34" charset="0"/>
              </a:rPr>
              <a:t>более комфортных условий для участников внешнеэкономической деятельности</a:t>
            </a:r>
          </a:p>
          <a:p>
            <a:pPr algn="l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46332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73206" y="750627"/>
            <a:ext cx="11150221" cy="44899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0A0A0A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Приказом Министерства доходов и сборов от 29.08.2018</a:t>
            </a:r>
            <a:r>
              <a:rPr lang="ru-RU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года №289 </a:t>
            </a:r>
            <a:r>
              <a:rPr lang="ru-RU" dirty="0">
                <a:solidFill>
                  <a:srgbClr val="0A0A0A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утвержден «Порядок осуществления контроля за перемещением товаров, транспортных средств и иных предметов через таможенную границу Донецкой Народной Республики</a:t>
            </a:r>
            <a:r>
              <a:rPr lang="ru-RU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»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i="1" u="sng" dirty="0">
                <a:solidFill>
                  <a:srgbClr val="0A0A0A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Порядок разработан с целью: </a:t>
            </a:r>
            <a:endParaRPr lang="ru-RU" sz="1400" i="1" u="sng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 panose="05000000000000000000" pitchFamily="2" charset="2"/>
              <a:buChar char=""/>
            </a:pPr>
            <a:r>
              <a:rPr lang="ru-RU" dirty="0">
                <a:solidFill>
                  <a:srgbClr val="0A0A0A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эффективной организации работы таможенных органов по осуществлению контроля за перемещением товаров, транспортных средств и иных предметов через таможенную границу Донецкой Народной Республики, 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 panose="05000000000000000000" pitchFamily="2" charset="2"/>
              <a:buChar char=""/>
            </a:pPr>
            <a:r>
              <a:rPr lang="ru-RU" dirty="0">
                <a:solidFill>
                  <a:srgbClr val="0A0A0A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оперативного реагирования при возникновении непредвиденных ситуаций во время такого перемещения, 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 panose="05000000000000000000" pitchFamily="2" charset="2"/>
              <a:buChar char=""/>
            </a:pPr>
            <a:r>
              <a:rPr lang="ru-RU" dirty="0">
                <a:solidFill>
                  <a:srgbClr val="0A0A0A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надежного контроля за доставкой товаров, 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 panose="05000000000000000000" pitchFamily="2" charset="2"/>
              <a:buChar char=""/>
            </a:pPr>
            <a:r>
              <a:rPr lang="ru-RU" dirty="0">
                <a:solidFill>
                  <a:srgbClr val="0A0A0A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повышения уровня ответственности лиц по доставке товаров в таможенный орган назначения в установленный срок, 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Font typeface="Wingdings" panose="05000000000000000000" pitchFamily="2" charset="2"/>
              <a:buChar char=""/>
            </a:pPr>
            <a:r>
              <a:rPr lang="ru-RU" dirty="0">
                <a:solidFill>
                  <a:srgbClr val="0A0A0A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ведения статистической работы и анализа информации о перемещаемых товарах</a:t>
            </a:r>
            <a:endParaRPr lang="ru-RU" sz="1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602693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91821" y="573206"/>
            <a:ext cx="8182181" cy="627797"/>
          </a:xfrm>
        </p:spPr>
        <p:txBody>
          <a:bodyPr>
            <a:normAutofit/>
          </a:bodyPr>
          <a:lstStyle/>
          <a:p>
            <a:pPr algn="ctr"/>
            <a:r>
              <a:rPr lang="ru-RU" sz="2400" dirty="0">
                <a:solidFill>
                  <a:srgbClr val="FFC000"/>
                </a:solidFill>
              </a:rPr>
              <a:t>Срок выпуска товара 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2006221" y="1569493"/>
            <a:ext cx="3302758" cy="491319"/>
          </a:xfrm>
        </p:spPr>
        <p:txBody>
          <a:bodyPr>
            <a:noAutofit/>
          </a:bodyPr>
          <a:lstStyle/>
          <a:p>
            <a:r>
              <a:rPr lang="ru-RU" sz="1600" b="1" dirty="0"/>
              <a:t>ТК ЕАЭС  - 4 часа после регистрации декларации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059607" y="1569493"/>
            <a:ext cx="3214398" cy="1378423"/>
          </a:xfrm>
        </p:spPr>
        <p:txBody>
          <a:bodyPr>
            <a:normAutofit/>
          </a:bodyPr>
          <a:lstStyle/>
          <a:p>
            <a:r>
              <a:rPr lang="ru-RU" sz="1600" b="1" dirty="0"/>
              <a:t>ТК ТС - 1 рабочий  день.</a:t>
            </a:r>
          </a:p>
          <a:p>
            <a:endParaRPr lang="ru-RU" sz="1600" b="1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1774209" y="2947917"/>
            <a:ext cx="7615451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723900" algn="ctr"/>
            <a:r>
              <a:rPr lang="ru-RU" dirty="0">
                <a:solidFill>
                  <a:schemeClr val="accent5">
                    <a:lumMod val="60000"/>
                    <a:lumOff val="40000"/>
                  </a:schemeClr>
                </a:solidFill>
                <a:latin typeface="Arial Black" panose="020B0A04020102020204" pitchFamily="34" charset="0"/>
                <a:ea typeface="Calibri" panose="020F0502020204030204" pitchFamily="34" charset="0"/>
                <a:cs typeface="Aharoni" panose="02010803020104030203" pitchFamily="2" charset="-79"/>
              </a:rPr>
              <a:t>ТК ЕАЭС предусматривает возможность минимизации участия должностных </a:t>
            </a:r>
            <a:r>
              <a:rPr lang="ru-RU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Arial Black" panose="020B0A04020102020204" pitchFamily="34" charset="0"/>
                <a:ea typeface="Calibri" panose="020F0502020204030204" pitchFamily="34" charset="0"/>
                <a:cs typeface="Aharoni" panose="02010803020104030203" pitchFamily="2" charset="-79"/>
              </a:rPr>
              <a:t>лиц.</a:t>
            </a:r>
          </a:p>
          <a:p>
            <a:pPr indent="723900" algn="ctr"/>
            <a:endParaRPr lang="ru-RU" dirty="0" smtClean="0">
              <a:solidFill>
                <a:schemeClr val="accent6">
                  <a:lumMod val="50000"/>
                </a:schemeClr>
              </a:solidFill>
              <a:latin typeface="Arial Black" panose="020B0A04020102020204" pitchFamily="34" charset="0"/>
              <a:ea typeface="Calibri" panose="020F0502020204030204" pitchFamily="34" charset="0"/>
              <a:cs typeface="Aharoni" panose="02010803020104030203" pitchFamily="2" charset="-79"/>
            </a:endParaRPr>
          </a:p>
          <a:p>
            <a:pPr indent="723900" algn="just"/>
            <a:r>
              <a:rPr lang="ru-RU" dirty="0" smtClean="0">
                <a:solidFill>
                  <a:schemeClr val="accent6">
                    <a:lumMod val="50000"/>
                  </a:schemeClr>
                </a:solidFill>
                <a:latin typeface="Arial Black" panose="020B0A04020102020204" pitchFamily="34" charset="0"/>
                <a:ea typeface="Calibri" panose="020F0502020204030204" pitchFamily="34" charset="0"/>
                <a:cs typeface="Aharoni" panose="02010803020104030203" pitchFamily="2" charset="-79"/>
              </a:rPr>
              <a:t>Все </a:t>
            </a:r>
            <a:r>
              <a:rPr lang="ru-RU" dirty="0">
                <a:solidFill>
                  <a:schemeClr val="accent6">
                    <a:lumMod val="50000"/>
                  </a:schemeClr>
                </a:solidFill>
                <a:latin typeface="Arial Black" panose="020B0A04020102020204" pitchFamily="34" charset="0"/>
                <a:ea typeface="Calibri" panose="020F0502020204030204" pitchFamily="34" charset="0"/>
                <a:cs typeface="Aharoni" panose="02010803020104030203" pitchFamily="2" charset="-79"/>
              </a:rPr>
              <a:t>решения — от регистрации таможенной декларации до выпуска товара — сможет принимать </a:t>
            </a:r>
            <a:r>
              <a:rPr lang="ru-RU" u="sng" dirty="0">
                <a:solidFill>
                  <a:schemeClr val="accent6">
                    <a:lumMod val="50000"/>
                  </a:schemeClr>
                </a:solidFill>
                <a:latin typeface="Arial Black" panose="020B0A04020102020204" pitchFamily="34" charset="0"/>
                <a:ea typeface="Calibri" panose="020F0502020204030204" pitchFamily="34" charset="0"/>
                <a:cs typeface="Aharoni" panose="02010803020104030203" pitchFamily="2" charset="-79"/>
              </a:rPr>
              <a:t>информационная система </a:t>
            </a:r>
            <a:r>
              <a:rPr lang="ru-RU" dirty="0">
                <a:solidFill>
                  <a:schemeClr val="accent6">
                    <a:lumMod val="50000"/>
                  </a:schemeClr>
                </a:solidFill>
                <a:latin typeface="Arial Black" panose="020B0A04020102020204" pitchFamily="34" charset="0"/>
                <a:ea typeface="Calibri" panose="020F0502020204030204" pitchFamily="34" charset="0"/>
                <a:cs typeface="Aharoni" panose="02010803020104030203" pitchFamily="2" charset="-79"/>
              </a:rPr>
              <a:t>автоматически, без участия инспектора.</a:t>
            </a:r>
          </a:p>
        </p:txBody>
      </p:sp>
    </p:spTree>
    <p:extLst>
      <p:ext uri="{BB962C8B-B14F-4D97-AF65-F5344CB8AC3E}">
        <p14:creationId xmlns:p14="http://schemas.microsoft.com/office/powerpoint/2010/main" val="3163515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805218" y="736978"/>
            <a:ext cx="10304060" cy="57554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627063" algn="just"/>
            <a:r>
              <a:rPr lang="ru-RU" sz="1600" dirty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27 марта 2018 года коллегией Евразийской экономической комиссии (ЕЭК) было принято решение № 42 «Об особенностях проведения таможенного контроля таможенной стоимости товаров, ввозимых на таможенную территорию Евразийского экономического союза».</a:t>
            </a:r>
          </a:p>
          <a:p>
            <a:pPr indent="627063" algn="just"/>
            <a:r>
              <a:rPr lang="ru-RU" sz="1600" dirty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Положение об особенностях проведения таможенного контроля стоимости товаров, ввозимых на таможенную территорию ЕАЭС, включает</a:t>
            </a:r>
            <a:r>
              <a:rPr lang="ru-RU" sz="1600" dirty="0" smtClean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:</a:t>
            </a:r>
          </a:p>
          <a:p>
            <a:pPr marL="342900" indent="-342900" algn="just">
              <a:buFont typeface="+mj-lt"/>
              <a:buAutoNum type="arabicPeriod"/>
            </a:pPr>
            <a:r>
              <a:rPr lang="ru-RU" sz="1600" dirty="0" smtClean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право </a:t>
            </a:r>
            <a:r>
              <a:rPr lang="ru-RU" sz="1600" dirty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таможни использовать информацию, сопоставимую со сведениями о ввозимых товарах и полученную от государственных или торговых представительств государств — членов ЕАЭС и от организаций, включая профессиональные объединения, транспортные, страховые компании, поставщиков, производителей ввозимых, однородных, идентичных товаров</a:t>
            </a:r>
            <a:r>
              <a:rPr lang="ru-RU" sz="1600" dirty="0" smtClean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;</a:t>
            </a:r>
          </a:p>
          <a:p>
            <a:pPr marL="342900" indent="-342900" algn="just">
              <a:buFont typeface="+mj-lt"/>
              <a:buAutoNum type="arabicPeriod"/>
            </a:pPr>
            <a:r>
              <a:rPr lang="ru-RU" sz="1600" dirty="0" smtClean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признаки </a:t>
            </a:r>
            <a:r>
              <a:rPr lang="ru-RU" sz="1600" dirty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недостоверного определения таможенной стоимости, в частности, выявление более низкой цены ввозимых товаров по сравнению с ценой компонентов, из которых произведены ввозимые товары, наличие взаимосвязи продавца и покупателя в сочетании с более низкой ценой ввозимых товаров по сравнению с ценой идентичных или однородных товаров, установленной между независимыми сторонами сделки</a:t>
            </a:r>
            <a:r>
              <a:rPr lang="ru-RU" sz="1600" dirty="0" smtClean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;</a:t>
            </a:r>
          </a:p>
          <a:p>
            <a:pPr marL="342900" indent="-342900" algn="just">
              <a:buFont typeface="+mj-lt"/>
              <a:buAutoNum type="arabicPeriod"/>
            </a:pPr>
            <a:r>
              <a:rPr lang="ru-RU" sz="1600" dirty="0" smtClean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критерии</a:t>
            </a:r>
            <a:r>
              <a:rPr lang="ru-RU" sz="1600" dirty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, когда обстоятельства, названные в качестве признаков недостоверного определения таможенной стоимости, не рассматриваются как таковые: если товары ввозятся в рамках внешнеэкономического договора, в соответствии с которым ранее ввозились идентичные товары при неизменных условиях сделки (цена товара, условия поставки</a:t>
            </a:r>
            <a:r>
              <a:rPr lang="ru-RU" sz="1600" dirty="0" smtClean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).</a:t>
            </a:r>
          </a:p>
          <a:p>
            <a:pPr indent="627063" algn="just"/>
            <a:r>
              <a:rPr lang="ru-RU" sz="1600" dirty="0" smtClean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22 </a:t>
            </a:r>
            <a:r>
              <a:rPr lang="ru-RU" sz="1600" dirty="0">
                <a:solidFill>
                  <a:srgbClr val="222222"/>
                </a:solidFill>
                <a:latin typeface="Comic Sans MS" panose="030F0702030302020204" pitchFamily="66" charset="0"/>
                <a:cs typeface="Times New Roman" panose="02020603050405020304" pitchFamily="18" charset="0"/>
              </a:rPr>
              <a:t>мая 2018 года коллегия ЕЭК приняла решение № 83 «О расчете дополнительных начислений при определении таможенной стоимости товаров». Документ уточняет порядок включения дополнительных расходов, понесенных покупателем, в таможенную стоимость ввозимых товаров.</a:t>
            </a:r>
            <a:r>
              <a:rPr lang="ru-RU" sz="1600" dirty="0"/>
              <a:t/>
            </a:r>
            <a:br>
              <a:rPr lang="ru-RU" sz="1600" dirty="0"/>
            </a:br>
            <a:endParaRPr lang="ru-RU" sz="1600" dirty="0"/>
          </a:p>
        </p:txBody>
      </p:sp>
    </p:spTree>
    <p:extLst>
      <p:ext uri="{BB962C8B-B14F-4D97-AF65-F5344CB8AC3E}">
        <p14:creationId xmlns:p14="http://schemas.microsoft.com/office/powerpoint/2010/main" val="16111238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928048" y="1064525"/>
            <a:ext cx="8215952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531813" algn="just"/>
            <a:r>
              <a:rPr lang="ru-RU" dirty="0" smtClean="0">
                <a:solidFill>
                  <a:srgbClr val="FF0000"/>
                </a:solidFill>
                <a:latin typeface="Comic Sans MS" panose="030F0702030302020204" pitchFamily="66" charset="0"/>
                <a:ea typeface="FangSong" panose="02010609060101010101" pitchFamily="49" charset="-122"/>
                <a:cs typeface="Aharoni" panose="02010803020104030203" pitchFamily="2" charset="-79"/>
              </a:rPr>
              <a:t>Изменения </a:t>
            </a:r>
            <a:r>
              <a:rPr lang="ru-RU" dirty="0">
                <a:solidFill>
                  <a:srgbClr val="FF0000"/>
                </a:solidFill>
                <a:latin typeface="Comic Sans MS" panose="030F0702030302020204" pitchFamily="66" charset="0"/>
                <a:ea typeface="FangSong" panose="02010609060101010101" pitchFamily="49" charset="-122"/>
                <a:cs typeface="Aharoni" panose="02010803020104030203" pitchFamily="2" charset="-79"/>
              </a:rPr>
              <a:t>в </a:t>
            </a:r>
            <a:r>
              <a:rPr lang="ru-RU" dirty="0" smtClean="0">
                <a:solidFill>
                  <a:srgbClr val="FF0000"/>
                </a:solidFill>
                <a:latin typeface="Comic Sans MS" panose="030F0702030302020204" pitchFamily="66" charset="0"/>
                <a:ea typeface="FangSong" panose="02010609060101010101" pitchFamily="49" charset="-122"/>
                <a:cs typeface="Aharoni" panose="02010803020104030203" pitchFamily="2" charset="-79"/>
              </a:rPr>
              <a:t>перечне </a:t>
            </a:r>
            <a:r>
              <a:rPr lang="ru-RU" dirty="0">
                <a:solidFill>
                  <a:srgbClr val="FF0000"/>
                </a:solidFill>
                <a:latin typeface="Comic Sans MS" panose="030F0702030302020204" pitchFamily="66" charset="0"/>
                <a:ea typeface="FangSong" panose="02010609060101010101" pitchFamily="49" charset="-122"/>
                <a:cs typeface="Aharoni" panose="02010803020104030203" pitchFamily="2" charset="-79"/>
              </a:rPr>
              <a:t>стратегически важных товаров и ресурсов. </a:t>
            </a:r>
            <a:endParaRPr lang="ru-RU" dirty="0" smtClean="0">
              <a:solidFill>
                <a:srgbClr val="FF0000"/>
              </a:solidFill>
              <a:latin typeface="Comic Sans MS" panose="030F0702030302020204" pitchFamily="66" charset="0"/>
              <a:ea typeface="FangSong" panose="02010609060101010101" pitchFamily="49" charset="-122"/>
              <a:cs typeface="Aharoni" panose="02010803020104030203" pitchFamily="2" charset="-79"/>
            </a:endParaRPr>
          </a:p>
          <a:p>
            <a:pPr indent="531813" algn="just"/>
            <a:endParaRPr lang="ru-RU" dirty="0" smtClean="0">
              <a:solidFill>
                <a:srgbClr val="222222"/>
              </a:solidFill>
              <a:latin typeface="GraphikCy"/>
            </a:endParaRPr>
          </a:p>
          <a:p>
            <a:pPr indent="531813" algn="just"/>
            <a:r>
              <a:rPr lang="ru-RU" dirty="0" smtClean="0">
                <a:solidFill>
                  <a:srgbClr val="222222"/>
                </a:solidFill>
                <a:latin typeface="GraphikCy"/>
              </a:rPr>
              <a:t>В </a:t>
            </a:r>
            <a:r>
              <a:rPr lang="ru-RU" dirty="0">
                <a:solidFill>
                  <a:srgbClr val="222222"/>
                </a:solidFill>
                <a:latin typeface="GraphikCy"/>
              </a:rPr>
              <a:t>список </a:t>
            </a:r>
            <a:r>
              <a:rPr lang="ru-RU" dirty="0" smtClean="0">
                <a:solidFill>
                  <a:srgbClr val="222222"/>
                </a:solidFill>
                <a:latin typeface="GraphikCy"/>
              </a:rPr>
              <a:t>объектов включены: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dirty="0" smtClean="0">
                <a:solidFill>
                  <a:srgbClr val="222222"/>
                </a:solidFill>
                <a:latin typeface="GraphikCy"/>
              </a:rPr>
              <a:t>изделия </a:t>
            </a:r>
            <a:r>
              <a:rPr lang="ru-RU" dirty="0">
                <a:solidFill>
                  <a:srgbClr val="222222"/>
                </a:solidFill>
                <a:latin typeface="GraphikCy"/>
              </a:rPr>
              <a:t>из драгоценных металлов</a:t>
            </a:r>
            <a:r>
              <a:rPr lang="ru-RU" dirty="0" smtClean="0">
                <a:solidFill>
                  <a:srgbClr val="222222"/>
                </a:solidFill>
                <a:latin typeface="GraphikCy"/>
              </a:rPr>
              <a:t>;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dirty="0" smtClean="0">
                <a:solidFill>
                  <a:srgbClr val="222222"/>
                </a:solidFill>
                <a:latin typeface="GraphikCy"/>
              </a:rPr>
              <a:t>изделия </a:t>
            </a:r>
            <a:r>
              <a:rPr lang="ru-RU" dirty="0">
                <a:solidFill>
                  <a:srgbClr val="222222"/>
                </a:solidFill>
                <a:latin typeface="GraphikCy"/>
              </a:rPr>
              <a:t>из драгоценных камней и природного жемчуга</a:t>
            </a:r>
            <a:r>
              <a:rPr lang="ru-RU" dirty="0" smtClean="0">
                <a:solidFill>
                  <a:srgbClr val="222222"/>
                </a:solidFill>
                <a:latin typeface="GraphikCy"/>
              </a:rPr>
              <a:t>;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dirty="0" smtClean="0">
                <a:solidFill>
                  <a:srgbClr val="222222"/>
                </a:solidFill>
                <a:latin typeface="GraphikCy"/>
              </a:rPr>
              <a:t>наручные </a:t>
            </a:r>
            <a:r>
              <a:rPr lang="ru-RU" dirty="0">
                <a:solidFill>
                  <a:srgbClr val="222222"/>
                </a:solidFill>
                <a:latin typeface="GraphikCy"/>
              </a:rPr>
              <a:t>и карманные часы, а также другие предметы, предназначенные для ношения на себе или с собой, включая секундомеры с корпусом, изготовленным из драгоценного металла или металла, плакированного драгоценным металлом</a:t>
            </a:r>
            <a:r>
              <a:rPr lang="ru-RU" dirty="0" smtClean="0">
                <a:solidFill>
                  <a:srgbClr val="222222"/>
                </a:solidFill>
                <a:latin typeface="GraphikCy"/>
              </a:rPr>
              <a:t>;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dirty="0" smtClean="0">
                <a:solidFill>
                  <a:srgbClr val="222222"/>
                </a:solidFill>
                <a:latin typeface="GraphikCy"/>
              </a:rPr>
              <a:t>корпуса </a:t>
            </a:r>
            <a:r>
              <a:rPr lang="ru-RU" dirty="0">
                <a:solidFill>
                  <a:srgbClr val="222222"/>
                </a:solidFill>
                <a:latin typeface="GraphikCy"/>
              </a:rPr>
              <a:t>для часов из драгоценных металлов</a:t>
            </a:r>
            <a:r>
              <a:rPr lang="ru-RU" dirty="0" smtClean="0">
                <a:solidFill>
                  <a:srgbClr val="222222"/>
                </a:solidFill>
                <a:latin typeface="GraphikCy"/>
              </a:rPr>
              <a:t>;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dirty="0" smtClean="0">
                <a:solidFill>
                  <a:srgbClr val="222222"/>
                </a:solidFill>
                <a:latin typeface="GraphikCy"/>
              </a:rPr>
              <a:t>ремешки</a:t>
            </a:r>
            <a:r>
              <a:rPr lang="ru-RU" dirty="0">
                <a:solidFill>
                  <a:srgbClr val="222222"/>
                </a:solidFill>
                <a:latin typeface="GraphikCy"/>
              </a:rPr>
              <a:t>, ленты и браслеты для часов из драгоценных металлов</a:t>
            </a:r>
            <a:r>
              <a:rPr lang="ru-RU" dirty="0" smtClean="0">
                <a:solidFill>
                  <a:srgbClr val="222222"/>
                </a:solidFill>
                <a:latin typeface="GraphikCy"/>
              </a:rPr>
              <a:t>;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dirty="0" smtClean="0">
                <a:solidFill>
                  <a:srgbClr val="222222"/>
                </a:solidFill>
                <a:latin typeface="GraphikCy"/>
              </a:rPr>
              <a:t>руды </a:t>
            </a:r>
            <a:r>
              <a:rPr lang="ru-RU" dirty="0">
                <a:solidFill>
                  <a:srgbClr val="222222"/>
                </a:solidFill>
                <a:latin typeface="GraphikCy"/>
              </a:rPr>
              <a:t>и концентраты драгоценных металлов.</a:t>
            </a:r>
            <a:r>
              <a:rPr lang="ru-RU" dirty="0"/>
              <a:t/>
            </a:r>
            <a:br>
              <a:rPr lang="ru-RU" dirty="0"/>
            </a:br>
            <a:endParaRPr lang="ru-RU" dirty="0" smtClean="0"/>
          </a:p>
          <a:p>
            <a:pPr indent="531813" algn="ctr"/>
            <a:r>
              <a:rPr lang="ru-RU" dirty="0" smtClean="0">
                <a:solidFill>
                  <a:srgbClr val="FF0000"/>
                </a:solidFill>
                <a:latin typeface="GraphikCy"/>
              </a:rPr>
              <a:t>Незаконное </a:t>
            </a:r>
            <a:r>
              <a:rPr lang="ru-RU" dirty="0">
                <a:solidFill>
                  <a:srgbClr val="FF0000"/>
                </a:solidFill>
                <a:latin typeface="GraphikCy"/>
              </a:rPr>
              <a:t>перемещение </a:t>
            </a:r>
            <a:r>
              <a:rPr lang="ru-RU" dirty="0" smtClean="0">
                <a:solidFill>
                  <a:srgbClr val="FF0000"/>
                </a:solidFill>
                <a:latin typeface="GraphikCy"/>
              </a:rPr>
              <a:t>вышеуказанных объектов </a:t>
            </a:r>
            <a:r>
              <a:rPr lang="ru-RU" dirty="0">
                <a:solidFill>
                  <a:srgbClr val="FF0000"/>
                </a:solidFill>
                <a:latin typeface="GraphikCy"/>
              </a:rPr>
              <a:t>через таможенную границу ЕАЭС или государственную границу Российской Федерации с государствами — членами ЕАЭС</a:t>
            </a:r>
            <a:r>
              <a:rPr lang="ru-RU" dirty="0">
                <a:solidFill>
                  <a:srgbClr val="222222"/>
                </a:solidFill>
                <a:latin typeface="GraphikCy"/>
              </a:rPr>
              <a:t> </a:t>
            </a:r>
            <a:endParaRPr lang="ru-RU" dirty="0" smtClean="0">
              <a:solidFill>
                <a:srgbClr val="222222"/>
              </a:solidFill>
              <a:latin typeface="GraphikCy"/>
            </a:endParaRPr>
          </a:p>
          <a:p>
            <a:pPr indent="531813" algn="ctr"/>
            <a:r>
              <a:rPr lang="ru-RU" b="1" dirty="0" smtClean="0">
                <a:solidFill>
                  <a:srgbClr val="FF0000"/>
                </a:solidFill>
                <a:latin typeface="GraphikCy"/>
              </a:rPr>
              <a:t>влечет уголовную </a:t>
            </a:r>
            <a:r>
              <a:rPr lang="ru-RU" b="1" dirty="0">
                <a:solidFill>
                  <a:srgbClr val="FF0000"/>
                </a:solidFill>
                <a:latin typeface="GraphikCy"/>
              </a:rPr>
              <a:t>ответственность по ст. 226.1 УК </a:t>
            </a:r>
            <a:r>
              <a:rPr lang="ru-RU" b="1" dirty="0" smtClean="0">
                <a:solidFill>
                  <a:srgbClr val="FF0000"/>
                </a:solidFill>
                <a:latin typeface="GraphikCy"/>
              </a:rPr>
              <a:t>РФ</a:t>
            </a:r>
            <a:endParaRPr lang="ru-RU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11649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87104" y="968990"/>
            <a:ext cx="8823567" cy="58477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600" dirty="0" smtClean="0">
                <a:solidFill>
                  <a:srgbClr val="222222"/>
                </a:solidFill>
                <a:latin typeface="Arial Black" panose="020B0A04020102020204" pitchFamily="34" charset="0"/>
                <a:ea typeface="Calibri" panose="020F0502020204030204" pitchFamily="34" charset="0"/>
              </a:rPr>
              <a:t>	</a:t>
            </a:r>
            <a:r>
              <a:rPr lang="ru-RU" i="1" dirty="0" smtClean="0">
                <a:solidFill>
                  <a:srgbClr val="FF0000"/>
                </a:solidFill>
                <a:latin typeface="Arial Black" panose="020B0A04020102020204" pitchFamily="34" charset="0"/>
                <a:cs typeface="Aharoni" panose="02010803020104030203" pitchFamily="2" charset="-79"/>
              </a:rPr>
              <a:t>Нововведения Таможенного кодекса </a:t>
            </a:r>
            <a:r>
              <a:rPr lang="ru-RU" i="1" dirty="0">
                <a:solidFill>
                  <a:srgbClr val="FF0000"/>
                </a:solidFill>
                <a:latin typeface="Arial Black" panose="020B0A04020102020204" pitchFamily="34" charset="0"/>
                <a:cs typeface="Aharoni" panose="02010803020104030203" pitchFamily="2" charset="-79"/>
              </a:rPr>
              <a:t>ЕАЭС </a:t>
            </a:r>
            <a:r>
              <a:rPr lang="ru-RU" i="1" dirty="0" smtClean="0">
                <a:solidFill>
                  <a:srgbClr val="FF0000"/>
                </a:solidFill>
                <a:latin typeface="Arial Black" panose="020B0A04020102020204" pitchFamily="34" charset="0"/>
                <a:cs typeface="Aharoni" panose="02010803020104030203" pitchFamily="2" charset="-79"/>
              </a:rPr>
              <a:t>:</a:t>
            </a:r>
          </a:p>
          <a:p>
            <a:pPr algn="ctr"/>
            <a:endParaRPr lang="ru-RU" i="1" dirty="0" smtClean="0">
              <a:solidFill>
                <a:srgbClr val="FF0000"/>
              </a:solidFill>
              <a:latin typeface="Arial Black" panose="020B0A04020102020204" pitchFamily="34" charset="0"/>
              <a:cs typeface="Aharoni" panose="02010803020104030203" pitchFamily="2" charset="-79"/>
            </a:endParaRPr>
          </a:p>
          <a:p>
            <a:pPr indent="450850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1) возможность подачи декларации на товары без представления документов, подтверждающих заявленные в ней сведения, которые в свою очередь могут быть запрошены информационной системой в случае срабатывания профиля риска;</a:t>
            </a:r>
            <a:b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2) возможность внесения изменений в декларацию до выпуска товара, если к этому моменту у декларанта не запрошены документы, декларанту не сообщено о проведении досмотра или назначении экспертизы;</a:t>
            </a:r>
            <a:b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3) возможность получения предварительного решения по вопросам применения методов определения таможенной стоимости;</a:t>
            </a:r>
            <a:b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4) усовершенствование института уполномоченного экономического оператора;</a:t>
            </a:r>
            <a:b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5) возможность для любого участника внешнеэкономической деятельности воспользоваться отсрочкой уплаты ввозных таможенных пошлин с уплатой процентов на срок не более одного месяца. </a:t>
            </a:r>
          </a:p>
          <a:p>
            <a:pPr indent="450850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Отсрочка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также может быть предоставлена на срок до шести месяцев без уплаты процентов в установленных национальным законодательством случаях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83879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86854" y="1337480"/>
            <a:ext cx="8557146" cy="53773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800" i="1" u="sng" dirty="0">
                <a:latin typeface="Times New Roman" panose="02020603050405020304" pitchFamily="18" charset="0"/>
                <a:ea typeface="Calibri" panose="020F0502020204030204" pitchFamily="34" charset="0"/>
                <a:cs typeface="Aharoni" panose="02010803020104030203" pitchFamily="2" charset="-79"/>
              </a:rPr>
              <a:t>Два основных нормативно-правовых документа в сфере регулирования таможенных правоотношений за 6 лет существования Донецкой Народной Республики.</a:t>
            </a:r>
            <a:endParaRPr lang="ru-RU" sz="2800" i="1" u="sng" dirty="0">
              <a:latin typeface="Calibri" panose="020F0502020204030204" pitchFamily="34" charset="0"/>
              <a:ea typeface="Calibri" panose="020F0502020204030204" pitchFamily="34" charset="0"/>
              <a:cs typeface="Aharoni" panose="02010803020104030203" pitchFamily="2" charset="-79"/>
            </a:endParaRPr>
          </a:p>
          <a:p>
            <a:pPr indent="450215">
              <a:lnSpc>
                <a:spcPct val="115000"/>
              </a:lnSpc>
              <a:spcAft>
                <a:spcPts val="1000"/>
              </a:spcAft>
            </a:pPr>
            <a:r>
              <a:rPr lang="ru-RU" dirty="0" smtClean="0">
                <a:latin typeface="Times New Roman" panose="02020603050405020304" pitchFamily="18" charset="0"/>
                <a:ea typeface="Calibri" panose="020F0502020204030204" pitchFamily="34" charset="0"/>
                <a:cs typeface="Aharoni" panose="02010803020104030203" pitchFamily="2" charset="-79"/>
              </a:rPr>
              <a:t>1. Временное 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Aharoni" panose="02010803020104030203" pitchFamily="2" charset="-79"/>
              </a:rPr>
              <a:t>положение «О таможенной системе Донецкой Народной Республики», утвержденное 10.01.2015 года Постановлением Совета Министров Донецкой Народной Республики. </a:t>
            </a:r>
            <a:endParaRPr lang="ru-RU" sz="1200" dirty="0">
              <a:latin typeface="Calibri" panose="020F0502020204030204" pitchFamily="34" charset="0"/>
              <a:ea typeface="Calibri" panose="020F0502020204030204" pitchFamily="34" charset="0"/>
              <a:cs typeface="Aharoni" panose="02010803020104030203" pitchFamily="2" charset="-79"/>
            </a:endParaRPr>
          </a:p>
          <a:p>
            <a:pPr indent="450215">
              <a:lnSpc>
                <a:spcPct val="115000"/>
              </a:lnSpc>
              <a:spcAft>
                <a:spcPts val="1000"/>
              </a:spcAft>
            </a:pPr>
            <a:r>
              <a:rPr lang="ru-RU" dirty="0" smtClean="0">
                <a:latin typeface="Times New Roman" panose="02020603050405020304" pitchFamily="18" charset="0"/>
                <a:ea typeface="Calibri" panose="020F0502020204030204" pitchFamily="34" charset="0"/>
                <a:cs typeface="Aharoni" panose="02010803020104030203" pitchFamily="2" charset="-79"/>
              </a:rPr>
              <a:t>2. Закон 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Aharoni" panose="02010803020104030203" pitchFamily="2" charset="-79"/>
              </a:rPr>
              <a:t>Донецкой Народной Республики  «О таможенном регулировании в Донецкой Народной Республики» от 25 марта 2016 года. </a:t>
            </a:r>
            <a:endParaRPr lang="ru-RU" dirty="0" smtClean="0">
              <a:latin typeface="Times New Roman" panose="02020603050405020304" pitchFamily="18" charset="0"/>
              <a:ea typeface="Calibri" panose="020F0502020204030204" pitchFamily="34" charset="0"/>
              <a:cs typeface="Aharoni" panose="02010803020104030203" pitchFamily="2" charset="-79"/>
            </a:endParaRPr>
          </a:p>
          <a:p>
            <a:pPr indent="450215">
              <a:lnSpc>
                <a:spcPct val="115000"/>
              </a:lnSpc>
              <a:spcAft>
                <a:spcPts val="1000"/>
              </a:spcAft>
            </a:pPr>
            <a:endParaRPr lang="ru-RU" sz="1200" dirty="0">
              <a:latin typeface="Calibri" panose="020F0502020204030204" pitchFamily="34" charset="0"/>
              <a:ea typeface="Calibri" panose="020F0502020204030204" pitchFamily="34" charset="0"/>
              <a:cs typeface="Aharoni" panose="02010803020104030203" pitchFamily="2" charset="-79"/>
            </a:endParaRPr>
          </a:p>
          <a:p>
            <a:pPr algn="ctr"/>
            <a:r>
              <a:rPr lang="ru-RU" sz="1600" dirty="0">
                <a:latin typeface="Times New Roman" panose="02020603050405020304" pitchFamily="18" charset="0"/>
                <a:ea typeface="Calibri" panose="020F0502020204030204" pitchFamily="34" charset="0"/>
                <a:cs typeface="Aharoni" panose="02010803020104030203" pitchFamily="2" charset="-79"/>
              </a:rPr>
              <a:t>Последующие принимаемые нормативно-правовые акты вносят изменения в Закон ДНР «О таможенном регулировании в </a:t>
            </a:r>
            <a:r>
              <a:rPr lang="ru-RU" sz="1600" dirty="0" smtClean="0">
                <a:latin typeface="Times New Roman" panose="02020603050405020304" pitchFamily="18" charset="0"/>
                <a:ea typeface="Calibri" panose="020F0502020204030204" pitchFamily="34" charset="0"/>
                <a:cs typeface="Aharoni" panose="02010803020104030203" pitchFamily="2" charset="-79"/>
              </a:rPr>
              <a:t>ДНР», либо НПА органов исполнительной власти, которые  конкретизируют определенную сферу таможенных правоотношений, устанавливая нормы локального характера.   </a:t>
            </a:r>
            <a:endParaRPr lang="ru-RU" sz="1600" dirty="0">
              <a:cs typeface="Aharoni" panose="02010803020104030203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2695145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indent="723900" algn="ctr"/>
            <a:r>
              <a:rPr lang="ru-RU" sz="2200" dirty="0">
                <a:solidFill>
                  <a:srgbClr val="333333"/>
                </a:solidFill>
                <a:latin typeface="Roboto"/>
                <a:ea typeface="Times New Roman" panose="02020603050405020304" pitchFamily="18" charset="0"/>
                <a:cs typeface="Aharoni" panose="02010803020104030203" pitchFamily="2" charset="-79"/>
              </a:rPr>
              <a:t>10 января 2018 года, вступил в силу Закон ДНР №199-IHC от 22.12.2017 «</a:t>
            </a:r>
            <a:r>
              <a:rPr lang="ru-RU" sz="2200" u="sng" dirty="0">
                <a:solidFill>
                  <a:srgbClr val="333333"/>
                </a:solidFill>
                <a:latin typeface="Roboto"/>
                <a:ea typeface="Times New Roman" panose="02020603050405020304" pitchFamily="18" charset="0"/>
                <a:cs typeface="Aharoni" panose="02010803020104030203" pitchFamily="2" charset="-79"/>
              </a:rPr>
              <a:t>О внесении изменений в статью </a:t>
            </a:r>
            <a:r>
              <a:rPr lang="ru-RU" sz="2200" dirty="0">
                <a:solidFill>
                  <a:srgbClr val="333333"/>
                </a:solidFill>
                <a:latin typeface="Roboto"/>
                <a:ea typeface="Times New Roman" panose="02020603050405020304" pitchFamily="18" charset="0"/>
                <a:cs typeface="Aharoni" panose="02010803020104030203" pitchFamily="2" charset="-79"/>
              </a:rPr>
              <a:t>436 Закона Донецкой Народной Республики ″О таможенном регулировании в Донецкой Народной Республике″». </a:t>
            </a:r>
            <a:r>
              <a:rPr lang="ru-RU" dirty="0">
                <a:solidFill>
                  <a:srgbClr val="333333"/>
                </a:solidFill>
                <a:latin typeface="Roboto"/>
                <a:ea typeface="Times New Roman" panose="02020603050405020304" pitchFamily="18" charset="0"/>
                <a:cs typeface="Aharoni" panose="02010803020104030203" pitchFamily="2" charset="-79"/>
              </a:rPr>
              <a:t/>
            </a:r>
            <a:br>
              <a:rPr lang="ru-RU" dirty="0">
                <a:solidFill>
                  <a:srgbClr val="333333"/>
                </a:solidFill>
                <a:latin typeface="Roboto"/>
                <a:ea typeface="Times New Roman" panose="02020603050405020304" pitchFamily="18" charset="0"/>
                <a:cs typeface="Aharoni" panose="02010803020104030203" pitchFamily="2" charset="-79"/>
              </a:rPr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15000"/>
              </a:lnSpc>
              <a:spcAft>
                <a:spcPts val="750"/>
              </a:spcAft>
            </a:pPr>
            <a:r>
              <a:rPr lang="ru-RU" dirty="0">
                <a:solidFill>
                  <a:srgbClr val="333333"/>
                </a:solidFill>
                <a:latin typeface="Roboto"/>
                <a:ea typeface="Times New Roman" panose="02020603050405020304" pitchFamily="18" charset="0"/>
                <a:cs typeface="Aharoni" panose="02010803020104030203" pitchFamily="2" charset="-79"/>
              </a:rPr>
              <a:t>Внесенное изменение пролонгировало на 1 год норму действующего закона, которая предоставляет возможность зарегистрированным и постоянно проживающим на территории ДНР гражданам </a:t>
            </a:r>
          </a:p>
          <a:p>
            <a:pPr algn="r">
              <a:lnSpc>
                <a:spcPct val="115000"/>
              </a:lnSpc>
              <a:spcAft>
                <a:spcPts val="750"/>
              </a:spcAft>
            </a:pPr>
            <a:r>
              <a:rPr lang="ru-RU" dirty="0">
                <a:solidFill>
                  <a:srgbClr val="333333"/>
                </a:solidFill>
                <a:latin typeface="Roboto"/>
                <a:ea typeface="Times New Roman" panose="02020603050405020304" pitchFamily="18" charset="0"/>
                <a:cs typeface="Aharoni" panose="02010803020104030203" pitchFamily="2" charset="-79"/>
              </a:rPr>
              <a:t>осуществлять временный ввоз транспортных средств личного пользования, зарегистрированных на территории иностранного государства,</a:t>
            </a:r>
          </a:p>
          <a:p>
            <a:pPr algn="r">
              <a:lnSpc>
                <a:spcPct val="115000"/>
              </a:lnSpc>
              <a:spcAft>
                <a:spcPts val="750"/>
              </a:spcAft>
            </a:pPr>
            <a:r>
              <a:rPr lang="ru-RU" dirty="0">
                <a:solidFill>
                  <a:srgbClr val="333333"/>
                </a:solidFill>
                <a:latin typeface="Roboto"/>
                <a:ea typeface="Times New Roman" panose="02020603050405020304" pitchFamily="18" charset="0"/>
                <a:cs typeface="Aharoni" panose="02010803020104030203" pitchFamily="2" charset="-79"/>
              </a:rPr>
              <a:t>сроком до 3 месяцев, </a:t>
            </a:r>
          </a:p>
          <a:p>
            <a:pPr algn="r">
              <a:lnSpc>
                <a:spcPct val="115000"/>
              </a:lnSpc>
              <a:spcAft>
                <a:spcPts val="750"/>
              </a:spcAft>
            </a:pPr>
            <a:r>
              <a:rPr lang="ru-RU" dirty="0">
                <a:solidFill>
                  <a:srgbClr val="333333"/>
                </a:solidFill>
                <a:latin typeface="Roboto"/>
                <a:ea typeface="Times New Roman" panose="02020603050405020304" pitchFamily="18" charset="0"/>
                <a:cs typeface="Aharoni" panose="02010803020104030203" pitchFamily="2" charset="-79"/>
              </a:rPr>
              <a:t>без оплаты ввозной таможенной пошлины.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Aharoni" panose="02010803020104030203" pitchFamily="2" charset="-79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559261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2000" dirty="0"/>
              <a:t>14 декабря 2018 года принят Закон Донецкой Народной Республики «О </a:t>
            </a:r>
            <a:r>
              <a:rPr lang="ru-RU" sz="2000" u="sng" dirty="0">
                <a:solidFill>
                  <a:srgbClr val="00B050"/>
                </a:solidFill>
              </a:rPr>
              <a:t>внесении изменений </a:t>
            </a:r>
            <a:r>
              <a:rPr lang="ru-RU" sz="2000" dirty="0"/>
              <a:t>в статьи 304 и 436 Закона Донецкой Народной Республики “О таможенном регулировании в Донецкой Народной Республике”».</a:t>
            </a:r>
            <a:br>
              <a:rPr lang="ru-RU" sz="2000" dirty="0"/>
            </a:br>
            <a:endParaRPr lang="ru-RU" sz="20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Закон </a:t>
            </a:r>
            <a:r>
              <a:rPr lang="ru-RU" dirty="0"/>
              <a:t>устанавливает ввозную таможенную пошлину в размере 10% от суммы пошлины и других налогов, которые подлежали бы уплате при выпуске транспортного средства личного пользования в свободное обращение на таможенной территории Донецкой Народной Республики, рассчитанной на дату помещения его в таможенный режим временного ввоза. Оплата ввозной таможенной пошлины осуществляется </a:t>
            </a:r>
            <a:r>
              <a:rPr lang="ru-RU" dirty="0" err="1"/>
              <a:t>единоразово</a:t>
            </a:r>
            <a:r>
              <a:rPr lang="ru-RU" dirty="0"/>
              <a:t> и действует на протяжении 365 дней.</a:t>
            </a:r>
          </a:p>
          <a:p>
            <a:pPr marL="0" indent="0">
              <a:buNone/>
            </a:pPr>
            <a:endParaRPr lang="ru-RU" dirty="0"/>
          </a:p>
          <a:p>
            <a:r>
              <a:rPr lang="ru-RU" dirty="0"/>
              <a:t>На автомобили, зарегистрированные в странах – участниках Евразийского экономического союза, в том числе Российской Федерации, обязанность уплаты пошлины не распространяется.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37051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Аспект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405</TotalTime>
  <Words>1156</Words>
  <Application>Microsoft Office PowerPoint</Application>
  <PresentationFormat>Широкоэкранный</PresentationFormat>
  <Paragraphs>89</Paragraphs>
  <Slides>20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12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33" baseType="lpstr">
      <vt:lpstr>FangSong</vt:lpstr>
      <vt:lpstr>Aharoni</vt:lpstr>
      <vt:lpstr>Arial</vt:lpstr>
      <vt:lpstr>Arial Black</vt:lpstr>
      <vt:lpstr>Calibri</vt:lpstr>
      <vt:lpstr>Comic Sans MS</vt:lpstr>
      <vt:lpstr>GraphikCy</vt:lpstr>
      <vt:lpstr>Roboto</vt:lpstr>
      <vt:lpstr>Times New Roman</vt:lpstr>
      <vt:lpstr>Trebuchet MS</vt:lpstr>
      <vt:lpstr>Wingdings</vt:lpstr>
      <vt:lpstr>Wingdings 3</vt:lpstr>
      <vt:lpstr>Аспект</vt:lpstr>
      <vt:lpstr>Тема: Международное сотрудничество</vt:lpstr>
      <vt:lpstr>1 января 2018 года вступил в силу Таможенный кодекс Евразийского экономического союза  (далее ТК ЕАЭС) и заменил Таможенный кодекс Таможенного союза (ТК ТС). </vt:lpstr>
      <vt:lpstr>Срок выпуска товара </vt:lpstr>
      <vt:lpstr>Презентация PowerPoint</vt:lpstr>
      <vt:lpstr>Презентация PowerPoint</vt:lpstr>
      <vt:lpstr>Презентация PowerPoint</vt:lpstr>
      <vt:lpstr>Презентация PowerPoint</vt:lpstr>
      <vt:lpstr>10 января 2018 года, вступил в силу Закон ДНР №199-IHC от 22.12.2017 «О внесении изменений в статью 436 Закона Донецкой Народной Республики ″О таможенном регулировании в Донецкой Народной Республике″».  </vt:lpstr>
      <vt:lpstr>14 декабря 2018 года принят Закон Донецкой Народной Республики «О внесении изменений в статьи 304 и 436 Закона Донецкой Народной Республики “О таможенном регулировании в Донецкой Народной Республике”». </vt:lpstr>
      <vt:lpstr>Презентация PowerPoint</vt:lpstr>
      <vt:lpstr>15.01.2020 года Законом «О внесении изменений в Закон ДНР «О таможенном регулировании в Донецкой Народной Республике»  </vt:lpstr>
      <vt:lpstr>Презентация PowerPoint</vt:lpstr>
      <vt:lpstr>Презентация PowerPoint</vt:lpstr>
      <vt:lpstr>Изменения от 15.01.2020 года предусматривают  наделение полномочиями Правительства </vt:lpstr>
      <vt:lpstr>Принято Постановление Правительства «О внесении изменений в Единый таможенный тариф Донецкой Народной Республики Временного положения о Едином таможенном тарифе Донецкой Народной Республики, утвержденного Постановлением Совета Министров Донецкой Народной Республики от 16 октября 2015 г. № 19-29».  </vt:lpstr>
      <vt:lpstr>Презентация PowerPoint</vt:lpstr>
      <vt:lpstr>Торговые отношения с Луганской Народной Республикой Принято Постановление «О внесении изменений в Постановление Президиума Совета Министров Донецкой Народной Республики от 27 марта 2017 г. № 4-9 «О порядке перемещения субъектами хозяйствования Луганской Народной Республики и Донецкой Народной Республики товаров и иных предметов через административную границу между Донецкой Народной Республикой и Луганской Народной Республикой». </vt:lpstr>
      <vt:lpstr>Правительством утвержден Порядок перемещения субъектами хозяйствования ЛНР и ДНР товаров и иных предметов через административную границу между Республиками железнодорожным транспортом.  </vt:lpstr>
      <vt:lpstr>Импорт алкогольной продукции или табачных изделий 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Изменения Таможенного законодательства Российской Федерации</dc:title>
  <dc:creator>User</dc:creator>
  <cp:lastModifiedBy>User</cp:lastModifiedBy>
  <cp:revision>53</cp:revision>
  <dcterms:created xsi:type="dcterms:W3CDTF">2020-03-22T10:53:07Z</dcterms:created>
  <dcterms:modified xsi:type="dcterms:W3CDTF">2021-10-04T11:22:54Z</dcterms:modified>
</cp:coreProperties>
</file>

<file path=docProps/thumbnail.jpeg>
</file>